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4"/>
  </p:sldMasterIdLst>
  <p:notesMasterIdLst>
    <p:notesMasterId r:id="rId17"/>
  </p:notesMasterIdLst>
  <p:handoutMasterIdLst>
    <p:handoutMasterId r:id="rId18"/>
  </p:handoutMasterIdLst>
  <p:sldIdLst>
    <p:sldId id="334" r:id="rId5"/>
    <p:sldId id="316" r:id="rId6"/>
    <p:sldId id="337" r:id="rId7"/>
    <p:sldId id="343" r:id="rId8"/>
    <p:sldId id="350" r:id="rId9"/>
    <p:sldId id="351" r:id="rId10"/>
    <p:sldId id="353" r:id="rId11"/>
    <p:sldId id="354" r:id="rId12"/>
    <p:sldId id="336" r:id="rId13"/>
    <p:sldId id="355" r:id="rId14"/>
    <p:sldId id="331" r:id="rId15"/>
    <p:sldId id="34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84967" autoAdjust="0"/>
  </p:normalViewPr>
  <p:slideViewPr>
    <p:cSldViewPr snapToGrid="0">
      <p:cViewPr varScale="1">
        <p:scale>
          <a:sx n="85" d="100"/>
          <a:sy n="85" d="100"/>
        </p:scale>
        <p:origin x="76" y="248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-110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054269-A41F-4658-87AA-E1B3A11F8A3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35D8F35C-9400-4B7E-8D79-2222026C5D11}">
      <dgm:prSet/>
      <dgm:spPr/>
      <dgm:t>
        <a:bodyPr/>
        <a:lstStyle/>
        <a:p>
          <a:r>
            <a:rPr lang="en-US"/>
            <a:t>- Manual experiment tracking is inefficient and error-prone.</a:t>
          </a:r>
        </a:p>
      </dgm:t>
    </dgm:pt>
    <dgm:pt modelId="{FF02D12E-E284-48E8-B6DF-67E42EDF9E9E}" type="parTrans" cxnId="{E7130AC4-789B-4418-AA09-7E60709D5FA9}">
      <dgm:prSet/>
      <dgm:spPr/>
      <dgm:t>
        <a:bodyPr/>
        <a:lstStyle/>
        <a:p>
          <a:endParaRPr lang="en-US"/>
        </a:p>
      </dgm:t>
    </dgm:pt>
    <dgm:pt modelId="{3A1C40C1-98F5-4E13-BA9F-6B34AC3859C7}" type="sibTrans" cxnId="{E7130AC4-789B-4418-AA09-7E60709D5FA9}">
      <dgm:prSet/>
      <dgm:spPr/>
      <dgm:t>
        <a:bodyPr/>
        <a:lstStyle/>
        <a:p>
          <a:endParaRPr lang="en-US"/>
        </a:p>
      </dgm:t>
    </dgm:pt>
    <dgm:pt modelId="{5B17B20C-DB9B-4072-AC36-19A2A4134C29}">
      <dgm:prSet/>
      <dgm:spPr/>
      <dgm:t>
        <a:bodyPr/>
        <a:lstStyle/>
        <a:p>
          <a:r>
            <a:rPr lang="en-US"/>
            <a:t>- MLflow simplifies, structures, and accelerates experimentation.</a:t>
          </a:r>
        </a:p>
      </dgm:t>
    </dgm:pt>
    <dgm:pt modelId="{DD7C6B43-FBD8-4DC5-AC2D-476564723182}" type="parTrans" cxnId="{AB0825D3-41C7-4AE5-B5BB-4A088C7997B7}">
      <dgm:prSet/>
      <dgm:spPr/>
      <dgm:t>
        <a:bodyPr/>
        <a:lstStyle/>
        <a:p>
          <a:endParaRPr lang="en-US"/>
        </a:p>
      </dgm:t>
    </dgm:pt>
    <dgm:pt modelId="{B25983C4-66B0-48DB-9862-B6C9A93813F5}" type="sibTrans" cxnId="{AB0825D3-41C7-4AE5-B5BB-4A088C7997B7}">
      <dgm:prSet/>
      <dgm:spPr/>
      <dgm:t>
        <a:bodyPr/>
        <a:lstStyle/>
        <a:p>
          <a:endParaRPr lang="en-US"/>
        </a:p>
      </dgm:t>
    </dgm:pt>
    <dgm:pt modelId="{2E200269-E4FC-4C6D-A25D-D3D94F47853D}">
      <dgm:prSet/>
      <dgm:spPr/>
      <dgm:t>
        <a:bodyPr/>
        <a:lstStyle/>
        <a:p>
          <a:r>
            <a:rPr lang="en-US"/>
            <a:t>- Linux-based workstations unleash the full potential of ML workflows.</a:t>
          </a:r>
        </a:p>
      </dgm:t>
    </dgm:pt>
    <dgm:pt modelId="{22CE6399-90EC-4BDF-B80E-85094313BC66}" type="parTrans" cxnId="{D307FD63-95E6-4089-9332-F6CF7FE18050}">
      <dgm:prSet/>
      <dgm:spPr/>
      <dgm:t>
        <a:bodyPr/>
        <a:lstStyle/>
        <a:p>
          <a:endParaRPr lang="en-US"/>
        </a:p>
      </dgm:t>
    </dgm:pt>
    <dgm:pt modelId="{861F67A6-85ED-4873-8C58-6EA33DC2CEE7}" type="sibTrans" cxnId="{D307FD63-95E6-4089-9332-F6CF7FE18050}">
      <dgm:prSet/>
      <dgm:spPr/>
      <dgm:t>
        <a:bodyPr/>
        <a:lstStyle/>
        <a:p>
          <a:endParaRPr lang="en-US"/>
        </a:p>
      </dgm:t>
    </dgm:pt>
    <dgm:pt modelId="{88DB72F3-84B6-4470-909D-0E750B83F94F}" type="pres">
      <dgm:prSet presAssocID="{1F054269-A41F-4658-87AA-E1B3A11F8A3F}" presName="root" presStyleCnt="0">
        <dgm:presLayoutVars>
          <dgm:dir/>
          <dgm:resizeHandles val="exact"/>
        </dgm:presLayoutVars>
      </dgm:prSet>
      <dgm:spPr/>
    </dgm:pt>
    <dgm:pt modelId="{5C967633-EC18-4C8B-B911-BFEDFD086B02}" type="pres">
      <dgm:prSet presAssocID="{35D8F35C-9400-4B7E-8D79-2222026C5D11}" presName="compNode" presStyleCnt="0"/>
      <dgm:spPr/>
    </dgm:pt>
    <dgm:pt modelId="{7F3931B5-99E1-4853-B25B-D42F0A10888D}" type="pres">
      <dgm:prSet presAssocID="{35D8F35C-9400-4B7E-8D79-2222026C5D11}" presName="bgRect" presStyleLbl="bgShp" presStyleIdx="0" presStyleCnt="3"/>
      <dgm:spPr/>
    </dgm:pt>
    <dgm:pt modelId="{500D797A-09BB-45A1-B766-0DB032BDFCF6}" type="pres">
      <dgm:prSet presAssocID="{35D8F35C-9400-4B7E-8D79-2222026C5D1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AF6A749F-25A2-405A-9029-6357395D9514}" type="pres">
      <dgm:prSet presAssocID="{35D8F35C-9400-4B7E-8D79-2222026C5D11}" presName="spaceRect" presStyleCnt="0"/>
      <dgm:spPr/>
    </dgm:pt>
    <dgm:pt modelId="{049F061D-487F-431B-AC6B-5848823DF591}" type="pres">
      <dgm:prSet presAssocID="{35D8F35C-9400-4B7E-8D79-2222026C5D11}" presName="parTx" presStyleLbl="revTx" presStyleIdx="0" presStyleCnt="3">
        <dgm:presLayoutVars>
          <dgm:chMax val="0"/>
          <dgm:chPref val="0"/>
        </dgm:presLayoutVars>
      </dgm:prSet>
      <dgm:spPr/>
    </dgm:pt>
    <dgm:pt modelId="{ED3B8301-6BF9-4A4D-9955-CACFD75C4A6A}" type="pres">
      <dgm:prSet presAssocID="{3A1C40C1-98F5-4E13-BA9F-6B34AC3859C7}" presName="sibTrans" presStyleCnt="0"/>
      <dgm:spPr/>
    </dgm:pt>
    <dgm:pt modelId="{523E7110-AF4C-4CE4-85FA-30BEF0B2141C}" type="pres">
      <dgm:prSet presAssocID="{5B17B20C-DB9B-4072-AC36-19A2A4134C29}" presName="compNode" presStyleCnt="0"/>
      <dgm:spPr/>
    </dgm:pt>
    <dgm:pt modelId="{CF75F1E5-F4D4-4669-8E7B-B08B5026C75E}" type="pres">
      <dgm:prSet presAssocID="{5B17B20C-DB9B-4072-AC36-19A2A4134C29}" presName="bgRect" presStyleLbl="bgShp" presStyleIdx="1" presStyleCnt="3"/>
      <dgm:spPr/>
    </dgm:pt>
    <dgm:pt modelId="{C3704274-E360-4F93-9150-F085343B5C89}" type="pres">
      <dgm:prSet presAssocID="{5B17B20C-DB9B-4072-AC36-19A2A4134C2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ientist"/>
        </a:ext>
      </dgm:extLst>
    </dgm:pt>
    <dgm:pt modelId="{B8ACEB97-07F7-4A5F-A9EC-A50CDF2F59FB}" type="pres">
      <dgm:prSet presAssocID="{5B17B20C-DB9B-4072-AC36-19A2A4134C29}" presName="spaceRect" presStyleCnt="0"/>
      <dgm:spPr/>
    </dgm:pt>
    <dgm:pt modelId="{23C5DE2F-78B1-476B-B6F3-608ED627CC8D}" type="pres">
      <dgm:prSet presAssocID="{5B17B20C-DB9B-4072-AC36-19A2A4134C29}" presName="parTx" presStyleLbl="revTx" presStyleIdx="1" presStyleCnt="3">
        <dgm:presLayoutVars>
          <dgm:chMax val="0"/>
          <dgm:chPref val="0"/>
        </dgm:presLayoutVars>
      </dgm:prSet>
      <dgm:spPr/>
    </dgm:pt>
    <dgm:pt modelId="{8CE34CAF-985A-474A-B976-D1CD22791A31}" type="pres">
      <dgm:prSet presAssocID="{B25983C4-66B0-48DB-9862-B6C9A93813F5}" presName="sibTrans" presStyleCnt="0"/>
      <dgm:spPr/>
    </dgm:pt>
    <dgm:pt modelId="{17195454-93BF-4292-B96C-D9171635A9ED}" type="pres">
      <dgm:prSet presAssocID="{2E200269-E4FC-4C6D-A25D-D3D94F47853D}" presName="compNode" presStyleCnt="0"/>
      <dgm:spPr/>
    </dgm:pt>
    <dgm:pt modelId="{C1ACDA68-4D96-4DC1-B686-F322E2439551}" type="pres">
      <dgm:prSet presAssocID="{2E200269-E4FC-4C6D-A25D-D3D94F47853D}" presName="bgRect" presStyleLbl="bgShp" presStyleIdx="2" presStyleCnt="3"/>
      <dgm:spPr/>
    </dgm:pt>
    <dgm:pt modelId="{5F0B4EC0-C74A-4654-ADF5-DD9D87F8B214}" type="pres">
      <dgm:prSet presAssocID="{2E200269-E4FC-4C6D-A25D-D3D94F47853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4B09D250-47FF-4B8C-BE84-D54F8AF5EF16}" type="pres">
      <dgm:prSet presAssocID="{2E200269-E4FC-4C6D-A25D-D3D94F47853D}" presName="spaceRect" presStyleCnt="0"/>
      <dgm:spPr/>
    </dgm:pt>
    <dgm:pt modelId="{BD06CE60-68C8-49EF-8204-74FC973D3CB2}" type="pres">
      <dgm:prSet presAssocID="{2E200269-E4FC-4C6D-A25D-D3D94F47853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DD82F55C-6F19-4FAB-8CB7-3A7DA7E9FE27}" type="presOf" srcId="{1F054269-A41F-4658-87AA-E1B3A11F8A3F}" destId="{88DB72F3-84B6-4470-909D-0E750B83F94F}" srcOrd="0" destOrd="0" presId="urn:microsoft.com/office/officeart/2018/2/layout/IconVerticalSolidList"/>
    <dgm:cxn modelId="{D307FD63-95E6-4089-9332-F6CF7FE18050}" srcId="{1F054269-A41F-4658-87AA-E1B3A11F8A3F}" destId="{2E200269-E4FC-4C6D-A25D-D3D94F47853D}" srcOrd="2" destOrd="0" parTransId="{22CE6399-90EC-4BDF-B80E-85094313BC66}" sibTransId="{861F67A6-85ED-4873-8C58-6EA33DC2CEE7}"/>
    <dgm:cxn modelId="{99F44D44-1BC9-4CA2-AB19-FDA2CF32EA64}" type="presOf" srcId="{35D8F35C-9400-4B7E-8D79-2222026C5D11}" destId="{049F061D-487F-431B-AC6B-5848823DF591}" srcOrd="0" destOrd="0" presId="urn:microsoft.com/office/officeart/2018/2/layout/IconVerticalSolidList"/>
    <dgm:cxn modelId="{5D1CF0B3-6CB7-4C13-A333-1B03B758D0EA}" type="presOf" srcId="{5B17B20C-DB9B-4072-AC36-19A2A4134C29}" destId="{23C5DE2F-78B1-476B-B6F3-608ED627CC8D}" srcOrd="0" destOrd="0" presId="urn:microsoft.com/office/officeart/2018/2/layout/IconVerticalSolidList"/>
    <dgm:cxn modelId="{E7130AC4-789B-4418-AA09-7E60709D5FA9}" srcId="{1F054269-A41F-4658-87AA-E1B3A11F8A3F}" destId="{35D8F35C-9400-4B7E-8D79-2222026C5D11}" srcOrd="0" destOrd="0" parTransId="{FF02D12E-E284-48E8-B6DF-67E42EDF9E9E}" sibTransId="{3A1C40C1-98F5-4E13-BA9F-6B34AC3859C7}"/>
    <dgm:cxn modelId="{AB0825D3-41C7-4AE5-B5BB-4A088C7997B7}" srcId="{1F054269-A41F-4658-87AA-E1B3A11F8A3F}" destId="{5B17B20C-DB9B-4072-AC36-19A2A4134C29}" srcOrd="1" destOrd="0" parTransId="{DD7C6B43-FBD8-4DC5-AC2D-476564723182}" sibTransId="{B25983C4-66B0-48DB-9862-B6C9A93813F5}"/>
    <dgm:cxn modelId="{A12924FC-C683-41A7-9EDC-4CE401AC25BD}" type="presOf" srcId="{2E200269-E4FC-4C6D-A25D-D3D94F47853D}" destId="{BD06CE60-68C8-49EF-8204-74FC973D3CB2}" srcOrd="0" destOrd="0" presId="urn:microsoft.com/office/officeart/2018/2/layout/IconVerticalSolidList"/>
    <dgm:cxn modelId="{09FC22F7-96B3-43AB-90B3-1A10C6B1DEE5}" type="presParOf" srcId="{88DB72F3-84B6-4470-909D-0E750B83F94F}" destId="{5C967633-EC18-4C8B-B911-BFEDFD086B02}" srcOrd="0" destOrd="0" presId="urn:microsoft.com/office/officeart/2018/2/layout/IconVerticalSolidList"/>
    <dgm:cxn modelId="{44820E12-7562-44B9-8733-300BB0153192}" type="presParOf" srcId="{5C967633-EC18-4C8B-B911-BFEDFD086B02}" destId="{7F3931B5-99E1-4853-B25B-D42F0A10888D}" srcOrd="0" destOrd="0" presId="urn:microsoft.com/office/officeart/2018/2/layout/IconVerticalSolidList"/>
    <dgm:cxn modelId="{32B7FA78-4C2B-44A6-9848-50F6D3229558}" type="presParOf" srcId="{5C967633-EC18-4C8B-B911-BFEDFD086B02}" destId="{500D797A-09BB-45A1-B766-0DB032BDFCF6}" srcOrd="1" destOrd="0" presId="urn:microsoft.com/office/officeart/2018/2/layout/IconVerticalSolidList"/>
    <dgm:cxn modelId="{F60C05D7-3565-4FEE-A098-0E82A97FF57E}" type="presParOf" srcId="{5C967633-EC18-4C8B-B911-BFEDFD086B02}" destId="{AF6A749F-25A2-405A-9029-6357395D9514}" srcOrd="2" destOrd="0" presId="urn:microsoft.com/office/officeart/2018/2/layout/IconVerticalSolidList"/>
    <dgm:cxn modelId="{90B8DB83-7819-4FB6-AB68-C581D8782435}" type="presParOf" srcId="{5C967633-EC18-4C8B-B911-BFEDFD086B02}" destId="{049F061D-487F-431B-AC6B-5848823DF591}" srcOrd="3" destOrd="0" presId="urn:microsoft.com/office/officeart/2018/2/layout/IconVerticalSolidList"/>
    <dgm:cxn modelId="{D570EFA0-56FE-477E-AD53-89621645FE95}" type="presParOf" srcId="{88DB72F3-84B6-4470-909D-0E750B83F94F}" destId="{ED3B8301-6BF9-4A4D-9955-CACFD75C4A6A}" srcOrd="1" destOrd="0" presId="urn:microsoft.com/office/officeart/2018/2/layout/IconVerticalSolidList"/>
    <dgm:cxn modelId="{3E59BF55-2947-4442-A0F9-E860D9779116}" type="presParOf" srcId="{88DB72F3-84B6-4470-909D-0E750B83F94F}" destId="{523E7110-AF4C-4CE4-85FA-30BEF0B2141C}" srcOrd="2" destOrd="0" presId="urn:microsoft.com/office/officeart/2018/2/layout/IconVerticalSolidList"/>
    <dgm:cxn modelId="{E9FF186A-57F7-4A4D-B4F8-046A77748F0F}" type="presParOf" srcId="{523E7110-AF4C-4CE4-85FA-30BEF0B2141C}" destId="{CF75F1E5-F4D4-4669-8E7B-B08B5026C75E}" srcOrd="0" destOrd="0" presId="urn:microsoft.com/office/officeart/2018/2/layout/IconVerticalSolidList"/>
    <dgm:cxn modelId="{58D6B35A-62D8-471D-9738-9D3BDAD858C4}" type="presParOf" srcId="{523E7110-AF4C-4CE4-85FA-30BEF0B2141C}" destId="{C3704274-E360-4F93-9150-F085343B5C89}" srcOrd="1" destOrd="0" presId="urn:microsoft.com/office/officeart/2018/2/layout/IconVerticalSolidList"/>
    <dgm:cxn modelId="{1D1D6187-59AA-4DC9-86ED-3D7FFB2E3790}" type="presParOf" srcId="{523E7110-AF4C-4CE4-85FA-30BEF0B2141C}" destId="{B8ACEB97-07F7-4A5F-A9EC-A50CDF2F59FB}" srcOrd="2" destOrd="0" presId="urn:microsoft.com/office/officeart/2018/2/layout/IconVerticalSolidList"/>
    <dgm:cxn modelId="{BA7DC2EC-7F0F-439E-A653-552B2BAE001D}" type="presParOf" srcId="{523E7110-AF4C-4CE4-85FA-30BEF0B2141C}" destId="{23C5DE2F-78B1-476B-B6F3-608ED627CC8D}" srcOrd="3" destOrd="0" presId="urn:microsoft.com/office/officeart/2018/2/layout/IconVerticalSolidList"/>
    <dgm:cxn modelId="{62A43072-6B21-4609-9713-95A7DA2C7539}" type="presParOf" srcId="{88DB72F3-84B6-4470-909D-0E750B83F94F}" destId="{8CE34CAF-985A-474A-B976-D1CD22791A31}" srcOrd="3" destOrd="0" presId="urn:microsoft.com/office/officeart/2018/2/layout/IconVerticalSolidList"/>
    <dgm:cxn modelId="{85FE9F47-FE53-456F-A2E2-2004A5C9315B}" type="presParOf" srcId="{88DB72F3-84B6-4470-909D-0E750B83F94F}" destId="{17195454-93BF-4292-B96C-D9171635A9ED}" srcOrd="4" destOrd="0" presId="urn:microsoft.com/office/officeart/2018/2/layout/IconVerticalSolidList"/>
    <dgm:cxn modelId="{E35AEB92-3CB6-4454-A2F8-E00D1F68F2EF}" type="presParOf" srcId="{17195454-93BF-4292-B96C-D9171635A9ED}" destId="{C1ACDA68-4D96-4DC1-B686-F322E2439551}" srcOrd="0" destOrd="0" presId="urn:microsoft.com/office/officeart/2018/2/layout/IconVerticalSolidList"/>
    <dgm:cxn modelId="{6B608F4C-CCE7-4753-B210-3C4CB47B2871}" type="presParOf" srcId="{17195454-93BF-4292-B96C-D9171635A9ED}" destId="{5F0B4EC0-C74A-4654-ADF5-DD9D87F8B214}" srcOrd="1" destOrd="0" presId="urn:microsoft.com/office/officeart/2018/2/layout/IconVerticalSolidList"/>
    <dgm:cxn modelId="{AE301687-5326-4938-ABE0-D96A7EB87F68}" type="presParOf" srcId="{17195454-93BF-4292-B96C-D9171635A9ED}" destId="{4B09D250-47FF-4B8C-BE84-D54F8AF5EF16}" srcOrd="2" destOrd="0" presId="urn:microsoft.com/office/officeart/2018/2/layout/IconVerticalSolidList"/>
    <dgm:cxn modelId="{328820B8-386C-4CFE-B827-6F5DAECDE2F1}" type="presParOf" srcId="{17195454-93BF-4292-B96C-D9171635A9ED}" destId="{BD06CE60-68C8-49EF-8204-74FC973D3CB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3931B5-99E1-4853-B25B-D42F0A10888D}">
      <dsp:nvSpPr>
        <dsp:cNvPr id="0" name=""/>
        <dsp:cNvSpPr/>
      </dsp:nvSpPr>
      <dsp:spPr>
        <a:xfrm>
          <a:off x="0" y="502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0D797A-09BB-45A1-B766-0DB032BDFCF6}">
      <dsp:nvSpPr>
        <dsp:cNvPr id="0" name=""/>
        <dsp:cNvSpPr/>
      </dsp:nvSpPr>
      <dsp:spPr>
        <a:xfrm>
          <a:off x="355549" y="264960"/>
          <a:ext cx="646453" cy="6464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9F061D-487F-431B-AC6B-5848823DF591}">
      <dsp:nvSpPr>
        <dsp:cNvPr id="0" name=""/>
        <dsp:cNvSpPr/>
      </dsp:nvSpPr>
      <dsp:spPr>
        <a:xfrm>
          <a:off x="1357552" y="502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- Manual experiment tracking is inefficient and error-prone.</a:t>
          </a:r>
        </a:p>
      </dsp:txBody>
      <dsp:txXfrm>
        <a:off x="1357552" y="502"/>
        <a:ext cx="8730146" cy="1175370"/>
      </dsp:txXfrm>
    </dsp:sp>
    <dsp:sp modelId="{CF75F1E5-F4D4-4669-8E7B-B08B5026C75E}">
      <dsp:nvSpPr>
        <dsp:cNvPr id="0" name=""/>
        <dsp:cNvSpPr/>
      </dsp:nvSpPr>
      <dsp:spPr>
        <a:xfrm>
          <a:off x="0" y="1469714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704274-E360-4F93-9150-F085343B5C89}">
      <dsp:nvSpPr>
        <dsp:cNvPr id="0" name=""/>
        <dsp:cNvSpPr/>
      </dsp:nvSpPr>
      <dsp:spPr>
        <a:xfrm>
          <a:off x="355549" y="1734173"/>
          <a:ext cx="646453" cy="6464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C5DE2F-78B1-476B-B6F3-608ED627CC8D}">
      <dsp:nvSpPr>
        <dsp:cNvPr id="0" name=""/>
        <dsp:cNvSpPr/>
      </dsp:nvSpPr>
      <dsp:spPr>
        <a:xfrm>
          <a:off x="1357552" y="1469714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- MLflow simplifies, structures, and accelerates experimentation.</a:t>
          </a:r>
        </a:p>
      </dsp:txBody>
      <dsp:txXfrm>
        <a:off x="1357552" y="1469714"/>
        <a:ext cx="8730146" cy="1175370"/>
      </dsp:txXfrm>
    </dsp:sp>
    <dsp:sp modelId="{C1ACDA68-4D96-4DC1-B686-F322E2439551}">
      <dsp:nvSpPr>
        <dsp:cNvPr id="0" name=""/>
        <dsp:cNvSpPr/>
      </dsp:nvSpPr>
      <dsp:spPr>
        <a:xfrm>
          <a:off x="0" y="2938927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0B4EC0-C74A-4654-ADF5-DD9D87F8B214}">
      <dsp:nvSpPr>
        <dsp:cNvPr id="0" name=""/>
        <dsp:cNvSpPr/>
      </dsp:nvSpPr>
      <dsp:spPr>
        <a:xfrm>
          <a:off x="355549" y="3203385"/>
          <a:ext cx="646453" cy="6464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06CE60-68C8-49EF-8204-74FC973D3CB2}">
      <dsp:nvSpPr>
        <dsp:cNvPr id="0" name=""/>
        <dsp:cNvSpPr/>
      </dsp:nvSpPr>
      <dsp:spPr>
        <a:xfrm>
          <a:off x="1357552" y="2938927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- Linux-based workstations unleash the full potential of ML workflows.</a:t>
          </a:r>
        </a:p>
      </dsp:txBody>
      <dsp:txXfrm>
        <a:off x="1357552" y="2938927"/>
        <a:ext cx="8730146" cy="11753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88634-FBA9-41D6-8B35-EE3A7D816B7C}" type="datetimeFigureOut">
              <a:rPr lang="en-US" smtClean="0"/>
              <a:t>12/16/2024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C78D2-97D1-4B37-BDD1-08A09BD4CA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gif>
</file>

<file path=ppt/media/image19.jpeg>
</file>

<file path=ppt/media/image2.png>
</file>

<file path=ppt/media/image3.gif>
</file>

<file path=ppt/media/image4.png>
</file>

<file path=ppt/media/image5.gif>
</file>

<file path=ppt/media/image6.png>
</file>

<file path=ppt/media/image7.gif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12/16/2024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796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83227-D6E7-2537-6EA4-F71C0A272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87E850-F6F8-3993-E238-ACF6408EF4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78C966-7B9D-32B2-9F70-6F5DAA9A1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165CC0-4C73-8EA3-E8D5-FBED13ED64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334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1674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364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773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 err="1">
                <a:solidFill>
                  <a:srgbClr val="34ADFA"/>
                </a:solidFill>
                <a:effectLst/>
              </a:rPr>
              <a:t>Tuhin</a:t>
            </a:r>
            <a:r>
              <a:rPr lang="en-US" b="1" i="0" dirty="0">
                <a:solidFill>
                  <a:srgbClr val="34ADFA"/>
                </a:solidFill>
                <a:effectLst/>
              </a:rPr>
              <a:t> made his First attempt. </a:t>
            </a:r>
            <a:r>
              <a:rPr lang="en-US" b="1" i="0" dirty="0">
                <a:solidFill>
                  <a:srgbClr val="403F3F"/>
                </a:solidFill>
                <a:effectLst/>
              </a:rPr>
              <a:t>But his accuracy is only 70%...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487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FFFFFB"/>
                </a:solidFill>
                <a:effectLst/>
              </a:rPr>
              <a:t>He decides to run multiple experiments before submitting his results. After his fourth attempt, he outperforms the current model!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776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21548F-85E8-1632-19C5-3071711C0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2B88BE-45A8-616E-DB1D-2B61FF7985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3EB2B3-114B-7812-18E5-F6572AF8B3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Ran multiple experiments with varying hyperparameters, model configurations, and fine-tuning techniques.</a:t>
            </a:r>
          </a:p>
          <a:p>
            <a:r>
              <a:rPr lang="en-US" dirty="0"/>
              <a:t>- After initial success, faced regression in performance.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34083-3C90-1D73-F706-7A43EAF648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154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79799-18E1-429F-1468-C702E0E11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3F7E40-98C7-B252-1AD8-1BBDA2A153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D196E8-971C-5DE2-7A8B-49DAE830F3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Needs to revert to an earlier successful experiment but could not recall parameters or configurations used.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87555-D7D2-AB86-DA8E-F404A0ADF5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73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97620-CA2E-794B-5C9B-31C93EBFA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9ACF6B-A28E-FFBF-4C0D-1975A6A39F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EAC5E3-362A-62A6-2A94-929124778D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51E609-462E-B2CD-B3EB-F4A221DCC1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194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D3475F-6400-8B97-333F-E7D8828F84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6C99EB-13E6-F131-5B76-5ED767D396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D1E481-9B04-4948-F2E3-BB049BBD5B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F61816-9F48-8718-B5A4-FC5B897308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6778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547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61510" y="2744546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59" y="640080"/>
            <a:ext cx="4815836" cy="210312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183E8BD-29F0-8F9F-FC7D-73F8067BCDD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C983CA3-739C-6C20-AFE0-0997370354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1427" y="640080"/>
            <a:ext cx="5122889" cy="2103120"/>
          </a:xfrm>
        </p:spPr>
        <p:txBody>
          <a:bodyPr lIns="0" tIns="0" rIns="0" bIns="0" anchor="ctr" anchorCtr="0">
            <a:normAutofit/>
          </a:bodyPr>
          <a:lstStyle>
            <a:lvl1pPr marL="0" indent="0">
              <a:lnSpc>
                <a:spcPct val="110000"/>
              </a:lnSpc>
              <a:buNone/>
              <a:defRPr sz="1800">
                <a:solidFill>
                  <a:schemeClr val="tx1"/>
                </a:solidFill>
              </a:defRPr>
            </a:lvl1pPr>
            <a:lvl2pPr marL="228600">
              <a:lnSpc>
                <a:spcPct val="100000"/>
              </a:lnSpc>
              <a:defRPr sz="1600">
                <a:solidFill>
                  <a:schemeClr val="tx1"/>
                </a:solidFill>
              </a:defRPr>
            </a:lvl2pPr>
            <a:lvl3pPr marL="457200">
              <a:lnSpc>
                <a:spcPct val="100000"/>
              </a:lnSpc>
              <a:defRPr sz="1400">
                <a:solidFill>
                  <a:schemeClr val="tx1"/>
                </a:solidFill>
              </a:defRPr>
            </a:lvl3pPr>
            <a:lvl4pPr marL="685800">
              <a:lnSpc>
                <a:spcPct val="100000"/>
              </a:lnSpc>
              <a:defRPr sz="1200">
                <a:solidFill>
                  <a:schemeClr val="tx1"/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BC9F29C-BBE9-AFB4-AFC6-30BCA4EB2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C4D286-C480-B4CF-4406-CACC323F9FA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280160" y="3017520"/>
            <a:ext cx="10374152" cy="3208866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0BEE2817-4518-D59A-BD13-29A3D4FE64F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539516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90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970638"/>
            <a:ext cx="9144000" cy="1280160"/>
          </a:xfrm>
        </p:spPr>
        <p:txBody>
          <a:bodyPr lIns="0" tIns="0" rIns="0" bIns="0" anchor="b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0626849-9D2D-3C95-8C10-FA8F325F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685800"/>
            <a:ext cx="4937760" cy="402336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>
              <a:spcBef>
                <a:spcPts val="1200"/>
              </a:spcBef>
              <a:defRPr sz="1800"/>
            </a:lvl2pPr>
            <a:lvl3pPr marL="914400">
              <a:spcBef>
                <a:spcPts val="1200"/>
              </a:spcBef>
              <a:defRPr sz="1800"/>
            </a:lvl3pPr>
            <a:lvl4pPr marL="1371600">
              <a:spcBef>
                <a:spcPts val="1200"/>
              </a:spcBef>
              <a:defRPr sz="1800"/>
            </a:lvl4pPr>
            <a:lvl5pPr marL="18288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04755" y="685800"/>
            <a:ext cx="4937760" cy="4023360"/>
          </a:xfrm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800"/>
            </a:lvl2pPr>
            <a:lvl3pPr>
              <a:spcBef>
                <a:spcPts val="1200"/>
              </a:spcBef>
              <a:defRPr sz="1800"/>
            </a:lvl3pPr>
            <a:lvl4pPr>
              <a:spcBef>
                <a:spcPts val="1200"/>
              </a:spcBef>
              <a:defRPr sz="1800"/>
            </a:lvl4pPr>
            <a:lvl5pPr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717D91C-F78C-0E4C-FB27-7112AB840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22570" y="5680647"/>
            <a:ext cx="465456" cy="581432"/>
            <a:chOff x="7843462" y="2744546"/>
            <a:chExt cx="465456" cy="581432"/>
          </a:xfrm>
        </p:grpSpPr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C935CF3-75DF-0DC7-1B2A-E0E0205DF64B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Graphic 13">
              <a:extLst>
                <a:ext uri="{FF2B5EF4-FFF2-40B4-BE49-F238E27FC236}">
                  <a16:creationId xmlns:a16="http://schemas.microsoft.com/office/drawing/2014/main" id="{D5782BEB-6319-DEC1-F9ED-BA9201C6B9B7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6E59DFAF-9794-BD12-D89A-422FFFFCE023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6444A47-BCB3-5C86-F2B8-25092BE8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48C53D-49AB-C003-70E8-5117AF079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96BC1DE-6696-3408-564E-2D73B1266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711518" y="5393214"/>
            <a:ext cx="1097341" cy="736658"/>
            <a:chOff x="10508317" y="446637"/>
            <a:chExt cx="1097341" cy="736658"/>
          </a:xfrm>
        </p:grpSpPr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268EB1E4-29D6-C3F5-BCBB-FB7E7EE5C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08317" y="49220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Graphic 16">
              <a:extLst>
                <a:ext uri="{FF2B5EF4-FFF2-40B4-BE49-F238E27FC236}">
                  <a16:creationId xmlns:a16="http://schemas.microsoft.com/office/drawing/2014/main" id="{09524D46-140F-2F4F-430B-F59815A0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477944" y="105558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Graphic 14">
              <a:extLst>
                <a:ext uri="{FF2B5EF4-FFF2-40B4-BE49-F238E27FC236}">
                  <a16:creationId xmlns:a16="http://schemas.microsoft.com/office/drawing/2014/main" id="{AC75143B-C717-8D04-743C-B40FB5EFB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41555" y="44663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87376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40080"/>
            <a:ext cx="10087699" cy="1280160"/>
          </a:xfrm>
        </p:spPr>
        <p:txBody>
          <a:bodyPr lIns="0" tIns="0" rIns="0" bIns="0" anchor="b" anchorCtr="0"/>
          <a:lstStyle>
            <a:lvl1pPr>
              <a:defRPr sz="4000" b="1" cap="all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6B8DF0-B7E6-5032-C3C7-E457E793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0160" y="2103119"/>
            <a:ext cx="10087699" cy="4114800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C5F4D40-ADE4-5EEB-436C-8563A49C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bbles and Title 1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 lIns="0" tIns="0" rIns="0" anchor="b"/>
          <a:lstStyle>
            <a:lvl1pPr algn="r">
              <a:lnSpc>
                <a:spcPts val="4800"/>
              </a:lnSpc>
              <a:defRPr sz="48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FC9B12A4-113B-B3F6-5926-5C2A6F504A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71606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0609" y="3127248"/>
            <a:ext cx="6117381" cy="301752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AF51D36-DB19-27CD-47E0-A4261648D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614240">
            <a:off x="3975343" y="2819532"/>
            <a:ext cx="465456" cy="581432"/>
            <a:chOff x="7843462" y="2744546"/>
            <a:chExt cx="465456" cy="581432"/>
          </a:xfrm>
        </p:grpSpPr>
        <p:sp>
          <p:nvSpPr>
            <p:cNvPr id="4" name="Graphic 12">
              <a:extLst>
                <a:ext uri="{FF2B5EF4-FFF2-40B4-BE49-F238E27FC236}">
                  <a16:creationId xmlns:a16="http://schemas.microsoft.com/office/drawing/2014/main" id="{3EFED0E0-17D4-C5B0-09D0-B43338A856B3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Graphic 13">
              <a:extLst>
                <a:ext uri="{FF2B5EF4-FFF2-40B4-BE49-F238E27FC236}">
                  <a16:creationId xmlns:a16="http://schemas.microsoft.com/office/drawing/2014/main" id="{8F798BBE-9B6F-700D-08A1-09ABC5388CCE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Graphic 15">
              <a:extLst>
                <a:ext uri="{FF2B5EF4-FFF2-40B4-BE49-F238E27FC236}">
                  <a16:creationId xmlns:a16="http://schemas.microsoft.com/office/drawing/2014/main" id="{4AE2D1C5-9D85-9049-690C-3AFCE7E2DA56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0FE75D-ACD3-655E-58A7-8F2C1827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362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5B2B208-F5B9-0151-C982-A389CB0B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EEA6CA-DE1E-18ED-E69E-54A1372F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973C81-5E94-41F6-CE15-3B4763B3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35B5C-F994-9D57-3118-919EE90F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6544" y="614202"/>
            <a:ext cx="5918072" cy="2276856"/>
          </a:xfrm>
        </p:spPr>
        <p:txBody>
          <a:bodyPr lIns="0" tIns="0" rIns="0" bIns="0" anchor="b"/>
          <a:lstStyle>
            <a:lvl1pPr algn="r">
              <a:lnSpc>
                <a:spcPts val="4000"/>
              </a:lnSpc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C738AB3-8054-6E21-C34C-36AF3A31AC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80160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anchor="t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D1B85-4BEF-C1C1-5619-B82E9E44A9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6548" y="3161752"/>
            <a:ext cx="5918068" cy="3144965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2pPr>
            <a:lvl3pPr marL="9144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3pPr>
            <a:lvl4pPr marL="13716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4pPr>
            <a:lvl5pPr marL="1828800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52402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9872E9-2F0D-2FEB-0974-F0BBBC5E03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238999" y="6356350"/>
            <a:ext cx="379561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9670435">
            <a:off x="7632743" y="794953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Picture Placeholder 14">
            <a:extLst>
              <a:ext uri="{FF2B5EF4-FFF2-40B4-BE49-F238E27FC236}">
                <a16:creationId xmlns:a16="http://schemas.microsoft.com/office/drawing/2014/main" id="{01D87F51-D69B-9038-0566-4FDC355AB6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7587" y="411831"/>
            <a:ext cx="3521337" cy="3521344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51239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640080"/>
            <a:ext cx="10302240" cy="1852046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588447"/>
            <a:ext cx="7853678" cy="726645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7659974" y="445645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Picture Placeholder 14">
            <a:extLst>
              <a:ext uri="{FF2B5EF4-FFF2-40B4-BE49-F238E27FC236}">
                <a16:creationId xmlns:a16="http://schemas.microsoft.com/office/drawing/2014/main" id="{5DDB7824-50BA-B12F-AD49-CA8953CA3A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36252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5264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4800" y="640080"/>
            <a:ext cx="7498080" cy="1280160"/>
          </a:xfrm>
        </p:spPr>
        <p:txBody>
          <a:bodyPr lIns="0" tIns="0" rIns="0" bIns="0" anchor="b" anchorCtr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2376"/>
            <a:ext cx="520991" cy="517379"/>
          </a:xfrm>
        </p:spPr>
        <p:txBody>
          <a:bodyPr anchor="t" anchorCtr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17615" y="895646"/>
            <a:ext cx="1956925" cy="195692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" anchor="t" anchorCtr="0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2194560"/>
            <a:ext cx="7498080" cy="40233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defRPr sz="1600"/>
            </a:lvl2pPr>
            <a:lvl3pPr marL="457200">
              <a:defRPr sz="1400"/>
            </a:lvl3pPr>
            <a:lvl4pPr marL="685800">
              <a:defRPr sz="12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8B5E78-A531-681D-1312-F21B52D0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70685" y="620661"/>
            <a:ext cx="403448" cy="381782"/>
            <a:chOff x="10969280" y="1780012"/>
            <a:chExt cx="403448" cy="381782"/>
          </a:xfrm>
        </p:grpSpPr>
        <p:sp>
          <p:nvSpPr>
            <p:cNvPr id="17" name="Graphic 10">
              <a:extLst>
                <a:ext uri="{FF2B5EF4-FFF2-40B4-BE49-F238E27FC236}">
                  <a16:creationId xmlns:a16="http://schemas.microsoft.com/office/drawing/2014/main" id="{AAD06B87-D9B2-4F94-B734-A8F039A20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81590" y="2070656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Graphic 11">
              <a:extLst>
                <a:ext uri="{FF2B5EF4-FFF2-40B4-BE49-F238E27FC236}">
                  <a16:creationId xmlns:a16="http://schemas.microsoft.com/office/drawing/2014/main" id="{BB13A13C-36EA-4B13-9175-C5FE95B34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969280" y="178001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Footer Placeholder 8">
            <a:extLst>
              <a:ext uri="{FF2B5EF4-FFF2-40B4-BE49-F238E27FC236}">
                <a16:creationId xmlns:a16="http://schemas.microsoft.com/office/drawing/2014/main" id="{5189CAD3-7011-6481-11F8-05B5CB106F0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B7CB27F-7A56-A747-A4D6-5627C2463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+ Subtitle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3383280"/>
            <a:ext cx="10302240" cy="1852046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966886"/>
            <a:ext cx="10302237" cy="397191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97692" y="62029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7912362-D30D-7B0B-BA94-0993B1EBC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277585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64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85800"/>
            <a:ext cx="9137012" cy="1280160"/>
          </a:xfrm>
        </p:spPr>
        <p:txBody>
          <a:bodyPr lIns="0" tIns="0" rIns="0" bIns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F91A5DB-A2CA-1D70-9A06-3869A288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2327440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23402" y="2327441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D6A69CF-70D6-AB12-CD8B-FD75B7EE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EFE408-BFE1-16DC-F7C6-47F55C171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992" y="0"/>
            <a:ext cx="5779008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572" y="685800"/>
            <a:ext cx="4754880" cy="567055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4C0ED5DD-6381-0FFD-7B45-D21179A39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042E432-AE48-385B-DEA1-32129394CE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279526" y="1533524"/>
            <a:ext cx="4663440" cy="1895475"/>
          </a:xfrm>
        </p:spPr>
        <p:txBody>
          <a:bodyPr lIns="0" tIns="0" rIns="0" bIns="0" anchor="t" anchorCtr="0">
            <a:noAutofit/>
          </a:bodyPr>
          <a:lstStyle>
            <a:lvl1pPr marL="342900" indent="-512064">
              <a:spcBef>
                <a:spcPts val="1000"/>
              </a:spcBef>
              <a:buFont typeface="+mj-lt"/>
              <a:buAutoNum type="arabicPeriod"/>
              <a:defRPr sz="1800"/>
            </a:lvl1pPr>
            <a:lvl2pPr marL="1028700" indent="-342900">
              <a:spcBef>
                <a:spcPts val="1200"/>
              </a:spcBef>
              <a:buFont typeface="+mj-lt"/>
              <a:buAutoNum type="alphaLcPeriod"/>
              <a:defRPr sz="1800"/>
            </a:lvl2pPr>
            <a:lvl3pPr marL="1257300" indent="-342900">
              <a:spcBef>
                <a:spcPts val="1200"/>
              </a:spcBef>
              <a:buFont typeface="+mj-lt"/>
              <a:buAutoNum type="arabicParenR"/>
              <a:defRPr sz="1800"/>
            </a:lvl3pPr>
            <a:lvl4pPr marL="1714500" indent="-342900">
              <a:spcBef>
                <a:spcPts val="1200"/>
              </a:spcBef>
              <a:buFont typeface="+mj-lt"/>
              <a:buAutoNum type="alphaLcParenR"/>
              <a:defRPr sz="1800"/>
            </a:lvl4pPr>
            <a:lvl5pPr marL="2228850" indent="-400050">
              <a:spcBef>
                <a:spcPts val="12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F111B2E-0535-57E2-FE92-620F9307A95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0160" y="3482974"/>
            <a:ext cx="4663440" cy="1190033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spcBef>
                <a:spcPts val="1200"/>
              </a:spcBef>
              <a:buNone/>
              <a:defRPr sz="1600"/>
            </a:lvl2pPr>
            <a:lvl3pPr marL="914400" indent="0">
              <a:spcBef>
                <a:spcPts val="1200"/>
              </a:spcBef>
              <a:buNone/>
              <a:defRPr sz="1400"/>
            </a:lvl3pPr>
            <a:lvl4pPr marL="1371600" indent="0">
              <a:spcBef>
                <a:spcPts val="1200"/>
              </a:spcBef>
              <a:buNone/>
              <a:defRPr sz="1200"/>
            </a:lvl4pPr>
            <a:lvl5pPr marL="1828800" indent="0">
              <a:spcBef>
                <a:spcPts val="12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1280160" y="4692058"/>
            <a:ext cx="4663440" cy="1584918"/>
          </a:xfrm>
        </p:spPr>
        <p:txBody>
          <a:bodyPr lIns="0" tIns="0" rIns="0" bIns="0" anchor="t" anchorCtr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600"/>
            </a:lvl2pPr>
            <a:lvl3pPr>
              <a:spcBef>
                <a:spcPts val="1200"/>
              </a:spcBef>
              <a:defRPr sz="14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4C23E1A-9E5E-DA12-8E11-83F4867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3FE6E42-6A8F-C459-87EE-E2A5BAFA8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2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lIns="0" tIns="0" rIns="0" bIns="0" anchor="ctr" anchorCtr="0"/>
          <a:lstStyle>
            <a:lvl1pPr algn="l">
              <a:lnSpc>
                <a:spcPts val="4000"/>
              </a:lnSpc>
              <a:spcBef>
                <a:spcPts val="1000"/>
              </a:spcBef>
              <a:defRPr sz="4000" b="1" i="0" cap="all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FB40175-FA51-DA14-A5B2-CD06DE6ECC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lnSpc>
                <a:spcPct val="110000"/>
              </a:lnSpc>
              <a:defRPr sz="1600"/>
            </a:lvl2pPr>
            <a:lvl3pPr marL="457200">
              <a:lnSpc>
                <a:spcPct val="110000"/>
              </a:lnSpc>
              <a:defRPr sz="1400"/>
            </a:lvl3pPr>
            <a:lvl4pPr marL="685800">
              <a:lnSpc>
                <a:spcPct val="110000"/>
              </a:lnSpc>
              <a:defRPr sz="1200"/>
            </a:lvl4pPr>
            <a:lvl5pPr marL="914400">
              <a:lnSpc>
                <a:spcPct val="11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089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95553" y="301752"/>
            <a:ext cx="5221224" cy="6263640"/>
          </a:xfrm>
        </p:spPr>
        <p:txBody>
          <a:bodyPr tIns="914400" anchor="t" anchorCtr="0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Footer Placeholder 8">
            <a:extLst>
              <a:ext uri="{FF2B5EF4-FFF2-40B4-BE49-F238E27FC236}">
                <a16:creationId xmlns:a16="http://schemas.microsoft.com/office/drawing/2014/main" id="{7A4AE671-C203-0370-2888-FC8F7D444D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434825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792BFA8-57AD-0B5C-2534-1E862B58D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5127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807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394" y="1"/>
            <a:ext cx="9918405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394" y="1825625"/>
            <a:ext cx="99184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6121" y="726630"/>
            <a:ext cx="520991" cy="51737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800" b="1" i="0" cap="all" spc="100" baseline="0"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1C86-6A9C-D287-D381-5634A69BF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5394" y="6356350"/>
            <a:ext cx="2743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B8477-3F24-EDCB-C8AC-843363639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8999" y="6356350"/>
            <a:ext cx="41148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7" r:id="rId2"/>
    <p:sldLayoutId id="2147483728" r:id="rId3"/>
    <p:sldLayoutId id="2147483729" r:id="rId4"/>
    <p:sldLayoutId id="2147483710" r:id="rId5"/>
    <p:sldLayoutId id="2147483727" r:id="rId6"/>
    <p:sldLayoutId id="2147483701" r:id="rId7"/>
    <p:sldLayoutId id="2147483721" r:id="rId8"/>
    <p:sldLayoutId id="2147483720" r:id="rId9"/>
    <p:sldLayoutId id="2147483730" r:id="rId10"/>
    <p:sldLayoutId id="2147483722" r:id="rId11"/>
    <p:sldLayoutId id="2147483698" r:id="rId12"/>
    <p:sldLayoutId id="2147483732" r:id="rId13"/>
    <p:sldLayoutId id="2147483702" r:id="rId14"/>
    <p:sldLayoutId id="2147483703" r:id="rId15"/>
  </p:sldLayoutIdLst>
  <p:hf sldNum="0" hdr="0" ftr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640080"/>
            <a:ext cx="10302240" cy="1852046"/>
          </a:xfrm>
        </p:spPr>
        <p:txBody>
          <a:bodyPr anchor="b">
            <a:normAutofit/>
          </a:bodyPr>
          <a:lstStyle/>
          <a:p>
            <a:r>
              <a:rPr lang="en-US" sz="4200" dirty="0"/>
              <a:t>The Need for Experiment Management in Machine Learning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0191E41-6AC8-0CD7-836C-96B5775A48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0158" y="2588447"/>
            <a:ext cx="7853678" cy="726645"/>
          </a:xfrm>
        </p:spPr>
        <p:txBody>
          <a:bodyPr/>
          <a:lstStyle/>
          <a:p>
            <a:r>
              <a:rPr lang="en-US" dirty="0"/>
              <a:t>Leveraging </a:t>
            </a:r>
            <a:r>
              <a:rPr lang="en-US" dirty="0" err="1"/>
              <a:t>MLFlow</a:t>
            </a:r>
            <a:r>
              <a:rPr lang="en-US" dirty="0"/>
              <a:t> and Linux-Based Workstations for Efficient Experimentation</a:t>
            </a:r>
          </a:p>
          <a:p>
            <a:endParaRPr lang="en-US" dirty="0"/>
          </a:p>
        </p:txBody>
      </p:sp>
      <p:pic>
        <p:nvPicPr>
          <p:cNvPr id="4" name="Picture Placeholder 3" descr="A person sitting at a desk in a room with a computer screen&#10;&#10;Description automatically generated">
            <a:extLst>
              <a:ext uri="{FF2B5EF4-FFF2-40B4-BE49-F238E27FC236}">
                <a16:creationId xmlns:a16="http://schemas.microsoft.com/office/drawing/2014/main" id="{77514B1E-B343-EE3B-D040-5E2C4BEE28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6592" r="6592"/>
          <a:stretch>
            <a:fillRect/>
          </a:stretch>
        </p:blipFill>
        <p:spPr>
          <a:xfrm>
            <a:off x="8535988" y="3205163"/>
            <a:ext cx="3043237" cy="3043237"/>
          </a:xfrm>
        </p:spPr>
      </p:pic>
    </p:spTree>
    <p:extLst>
      <p:ext uri="{BB962C8B-B14F-4D97-AF65-F5344CB8AC3E}">
        <p14:creationId xmlns:p14="http://schemas.microsoft.com/office/powerpoint/2010/main" val="2955403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11BDCF-32E1-95F8-0BF5-BBC1DDB6E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2D23EA-D467-2F46-04AF-57EB81428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0959" y="0"/>
            <a:ext cx="10302240" cy="1852046"/>
          </a:xfrm>
        </p:spPr>
        <p:txBody>
          <a:bodyPr/>
          <a:lstStyle/>
          <a:p>
            <a:r>
              <a:rPr lang="en-US" dirty="0"/>
              <a:t>Why Linux-Based Workstations?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539AEC-483E-EE25-6AC0-0B13CBD97C45}"/>
              </a:ext>
            </a:extLst>
          </p:cNvPr>
          <p:cNvSpPr txBox="1"/>
          <p:nvPr/>
        </p:nvSpPr>
        <p:spPr>
          <a:xfrm>
            <a:off x="1330958" y="2322036"/>
            <a:ext cx="76606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- Optimized performance for machine learning workflows.</a:t>
            </a:r>
          </a:p>
          <a:p>
            <a:r>
              <a:rPr lang="en-US" dirty="0">
                <a:solidFill>
                  <a:schemeClr val="bg1"/>
                </a:solidFill>
              </a:rPr>
              <a:t>- Access to powerful open-source tools and libraries.</a:t>
            </a:r>
          </a:p>
          <a:p>
            <a:r>
              <a:rPr lang="en-US" dirty="0">
                <a:solidFill>
                  <a:schemeClr val="bg1"/>
                </a:solidFill>
              </a:rPr>
              <a:t>- Robust support for distributed systems.</a:t>
            </a:r>
          </a:p>
          <a:p>
            <a:r>
              <a:rPr lang="en-US" dirty="0">
                <a:solidFill>
                  <a:schemeClr val="bg1"/>
                </a:solidFill>
              </a:rPr>
              <a:t>- Streamlined integration with </a:t>
            </a:r>
            <a:r>
              <a:rPr lang="en-US" dirty="0" err="1">
                <a:solidFill>
                  <a:schemeClr val="bg1"/>
                </a:solidFill>
              </a:rPr>
              <a:t>MLflow</a:t>
            </a:r>
            <a:r>
              <a:rPr lang="en-US" dirty="0">
                <a:solidFill>
                  <a:schemeClr val="bg1"/>
                </a:solidFill>
              </a:rPr>
              <a:t> and other tools.</a:t>
            </a:r>
          </a:p>
        </p:txBody>
      </p:sp>
    </p:spTree>
    <p:extLst>
      <p:ext uri="{BB962C8B-B14F-4D97-AF65-F5344CB8AC3E}">
        <p14:creationId xmlns:p14="http://schemas.microsoft.com/office/powerpoint/2010/main" val="2997396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>
            <a:extLst>
              <a:ext uri="{FF2B5EF4-FFF2-40B4-BE49-F238E27FC236}">
                <a16:creationId xmlns:a16="http://schemas.microsoft.com/office/drawing/2014/main" id="{B4A8555D-2DFF-E6D8-3698-67C06B770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dirty="0"/>
              <a:t>Final tips &amp; takeaways</a:t>
            </a:r>
          </a:p>
        </p:txBody>
      </p:sp>
      <p:graphicFrame>
        <p:nvGraphicFramePr>
          <p:cNvPr id="27" name="Content Placeholder 22">
            <a:extLst>
              <a:ext uri="{FF2B5EF4-FFF2-40B4-BE49-F238E27FC236}">
                <a16:creationId xmlns:a16="http://schemas.microsoft.com/office/drawing/2014/main" id="{F45DB200-2486-D984-7172-0D6CE77DB8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8014739"/>
              </p:ext>
            </p:extLst>
          </p:nvPr>
        </p:nvGraphicFramePr>
        <p:xfrm>
          <a:off x="1280160" y="2103119"/>
          <a:ext cx="10087699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11950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5D893-E98A-260A-9EC4-B9365E533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5" name="Picture Placeholder 14">
            <a:extLst>
              <a:ext uri="{FF2B5EF4-FFF2-40B4-BE49-F238E27FC236}">
                <a16:creationId xmlns:a16="http://schemas.microsoft.com/office/drawing/2014/main" id="{DE72DC91-8DC9-B68C-C1D3-8F5273481A7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2955" r="12955"/>
          <a:stretch/>
        </p:blipFill>
        <p:spPr>
          <a:xfrm>
            <a:off x="1371606" y="3205313"/>
            <a:ext cx="3043077" cy="3043083"/>
          </a:xfrm>
        </p:spPr>
      </p:pic>
      <p:pic>
        <p:nvPicPr>
          <p:cNvPr id="6" name="Picture 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708B088F-C394-E3F6-E55B-B1D3A217A9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5036" y="2862072"/>
            <a:ext cx="3687035" cy="373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949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243DF-1FE9-01BE-435F-1729F4AB3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Overview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520C53E-8329-74AB-5229-BCDE630B2E1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2478" b="12478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AF7377-87AF-3A8C-539C-8A9651F5DA3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Task: Develop a skin lesion classification model.</a:t>
            </a:r>
          </a:p>
          <a:p>
            <a:r>
              <a:rPr lang="en-US" dirty="0"/>
              <a:t>Benchmark: Existing organizational model with 80% accuracy.</a:t>
            </a:r>
          </a:p>
          <a:p>
            <a:r>
              <a:rPr lang="en-US" dirty="0"/>
              <a:t>Approach: Conduct several experiments to improve performance.</a:t>
            </a:r>
          </a:p>
        </p:txBody>
      </p:sp>
    </p:spTree>
    <p:extLst>
      <p:ext uri="{BB962C8B-B14F-4D97-AF65-F5344CB8AC3E}">
        <p14:creationId xmlns:p14="http://schemas.microsoft.com/office/powerpoint/2010/main" val="3037812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A271-8875-6BCE-0A4A-542683BB3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5559" y="76200"/>
            <a:ext cx="8311102" cy="3080335"/>
          </a:xfrm>
        </p:spPr>
        <p:txBody>
          <a:bodyPr/>
          <a:lstStyle/>
          <a:p>
            <a:r>
              <a:rPr lang="en-US" b="1" i="0" dirty="0">
                <a:solidFill>
                  <a:srgbClr val="34ADFA"/>
                </a:solidFill>
                <a:effectLst/>
              </a:rPr>
              <a:t>First attempt </a:t>
            </a:r>
            <a:endParaRPr lang="en-US" dirty="0"/>
          </a:p>
        </p:txBody>
      </p:sp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DABEABE1-2983-8759-E3F7-CCC6330C6BA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052" b="3052"/>
          <a:stretch/>
        </p:blipFill>
        <p:spPr>
          <a:xfrm>
            <a:off x="8197587" y="411831"/>
            <a:ext cx="3521337" cy="3521344"/>
          </a:xfrm>
        </p:spPr>
      </p:pic>
      <p:pic>
        <p:nvPicPr>
          <p:cNvPr id="1030" name="Picture 6" descr="Output image">
            <a:extLst>
              <a:ext uri="{FF2B5EF4-FFF2-40B4-BE49-F238E27FC236}">
                <a16:creationId xmlns:a16="http://schemas.microsoft.com/office/drawing/2014/main" id="{FD470C53-4D09-F707-31E7-9BC61A0A2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5559" y="1950034"/>
            <a:ext cx="5599323" cy="3701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1235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8171-F501-5EC9-8849-5D0FE73AE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5059" y="0"/>
            <a:ext cx="10302240" cy="1852046"/>
          </a:xfrm>
        </p:spPr>
        <p:txBody>
          <a:bodyPr/>
          <a:lstStyle/>
          <a:p>
            <a:r>
              <a:rPr lang="en-US" b="1" i="0" dirty="0">
                <a:solidFill>
                  <a:srgbClr val="FFFFFB"/>
                </a:solidFill>
                <a:effectLst/>
              </a:rPr>
              <a:t>Tweaks parameters and trains a new model.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8A9D03-6CF8-D31E-2E06-88AEBCEF7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6408" y="1852046"/>
            <a:ext cx="7853678" cy="726645"/>
          </a:xfrm>
        </p:spPr>
        <p:txBody>
          <a:bodyPr/>
          <a:lstStyle/>
          <a:p>
            <a:r>
              <a:rPr lang="en-US" dirty="0"/>
              <a:t>Fourth Attempt</a:t>
            </a:r>
          </a:p>
        </p:txBody>
      </p:sp>
      <p:pic>
        <p:nvPicPr>
          <p:cNvPr id="6" name="Picture Placeholder 21">
            <a:extLst>
              <a:ext uri="{FF2B5EF4-FFF2-40B4-BE49-F238E27FC236}">
                <a16:creationId xmlns:a16="http://schemas.microsoft.com/office/drawing/2014/main" id="{56606EF5-1CC7-5421-5CF4-C03704056CC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8510852" y="2757768"/>
            <a:ext cx="3043077" cy="3043083"/>
          </a:xfrm>
        </p:spPr>
      </p:pic>
      <p:pic>
        <p:nvPicPr>
          <p:cNvPr id="2050" name="Picture 2" descr="Output image">
            <a:extLst>
              <a:ext uri="{FF2B5EF4-FFF2-40B4-BE49-F238E27FC236}">
                <a16:creationId xmlns:a16="http://schemas.microsoft.com/office/drawing/2014/main" id="{4E28920C-C6D0-85DC-27D1-FE0339BEA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315" y="2498695"/>
            <a:ext cx="5387185" cy="3561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753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42E986-D485-9CE2-3A31-F6C687266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BFF89-E7DB-9511-60C4-B0B612C1E4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5059" y="0"/>
            <a:ext cx="10302240" cy="1852046"/>
          </a:xfrm>
        </p:spPr>
        <p:txBody>
          <a:bodyPr/>
          <a:lstStyle/>
          <a:p>
            <a:r>
              <a:rPr lang="en-US" dirty="0">
                <a:solidFill>
                  <a:srgbClr val="FFFFFB"/>
                </a:solidFill>
              </a:rPr>
              <a:t>More Experiments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249AFD-9241-A7EC-C4A9-1737D98991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6408" y="1852046"/>
            <a:ext cx="7853678" cy="726645"/>
          </a:xfrm>
        </p:spPr>
        <p:txBody>
          <a:bodyPr/>
          <a:lstStyle/>
          <a:p>
            <a:r>
              <a:rPr lang="en-US" dirty="0"/>
              <a:t>Final Attempt</a:t>
            </a:r>
          </a:p>
        </p:txBody>
      </p:sp>
      <p:pic>
        <p:nvPicPr>
          <p:cNvPr id="6" name="Picture Placeholder 21">
            <a:extLst>
              <a:ext uri="{FF2B5EF4-FFF2-40B4-BE49-F238E27FC236}">
                <a16:creationId xmlns:a16="http://schemas.microsoft.com/office/drawing/2014/main" id="{3A842A53-87B4-3FA8-243C-96E79FC2DB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546" r="14546"/>
          <a:stretch/>
        </p:blipFill>
        <p:spPr>
          <a:xfrm>
            <a:off x="8510852" y="2757768"/>
            <a:ext cx="3043077" cy="3043083"/>
          </a:xfrm>
        </p:spPr>
      </p:pic>
      <p:pic>
        <p:nvPicPr>
          <p:cNvPr id="3074" name="Picture 2" descr="Output image">
            <a:extLst>
              <a:ext uri="{FF2B5EF4-FFF2-40B4-BE49-F238E27FC236}">
                <a16:creationId xmlns:a16="http://schemas.microsoft.com/office/drawing/2014/main" id="{A40BDFB5-EB81-7FF5-8C14-2FA544010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409" y="2757768"/>
            <a:ext cx="5859092" cy="313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2744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A97E41-7A4E-E6EE-C89F-36833EDD3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CAD61-8F3D-D121-64B2-0D4AB27BD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5059" y="0"/>
            <a:ext cx="10302240" cy="1852046"/>
          </a:xfrm>
        </p:spPr>
        <p:txBody>
          <a:bodyPr/>
          <a:lstStyle/>
          <a:p>
            <a:r>
              <a:rPr lang="en-US" b="1" i="0" dirty="0">
                <a:solidFill>
                  <a:srgbClr val="FFFFFB"/>
                </a:solidFill>
                <a:effectLst/>
              </a:rPr>
              <a:t>Tries to recall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90067F-692E-EF3E-3C8A-B3DE9EC7FE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9608" y="3029445"/>
            <a:ext cx="4576392" cy="3043083"/>
          </a:xfrm>
        </p:spPr>
        <p:txBody>
          <a:bodyPr/>
          <a:lstStyle/>
          <a:p>
            <a:r>
              <a:rPr lang="en-US" dirty="0"/>
              <a:t>Revert to best solution</a:t>
            </a:r>
          </a:p>
        </p:txBody>
      </p:sp>
      <p:pic>
        <p:nvPicPr>
          <p:cNvPr id="6" name="Picture Placeholder 21">
            <a:extLst>
              <a:ext uri="{FF2B5EF4-FFF2-40B4-BE49-F238E27FC236}">
                <a16:creationId xmlns:a16="http://schemas.microsoft.com/office/drawing/2014/main" id="{793205D3-FB3C-68B2-25CA-5CEA2CE60B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591" r="16591"/>
          <a:stretch/>
        </p:blipFill>
        <p:spPr>
          <a:xfrm>
            <a:off x="8510852" y="2757768"/>
            <a:ext cx="3043077" cy="3043083"/>
          </a:xfrm>
        </p:spPr>
      </p:pic>
    </p:spTree>
    <p:extLst>
      <p:ext uri="{BB962C8B-B14F-4D97-AF65-F5344CB8AC3E}">
        <p14:creationId xmlns:p14="http://schemas.microsoft.com/office/powerpoint/2010/main" val="1436658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B4DC4-D5F9-6CE7-1587-26B6FD5C4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99388-E5C6-2EF0-EAC2-8A5F2B9B53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5059" y="0"/>
            <a:ext cx="10302240" cy="1852046"/>
          </a:xfrm>
        </p:spPr>
        <p:txBody>
          <a:bodyPr/>
          <a:lstStyle/>
          <a:p>
            <a:r>
              <a:rPr lang="en-US" b="1" i="0" dirty="0">
                <a:solidFill>
                  <a:srgbClr val="FFFFFB"/>
                </a:solidFill>
                <a:effectLst/>
              </a:rPr>
              <a:t>The </a:t>
            </a:r>
            <a:r>
              <a:rPr lang="en-US" dirty="0">
                <a:solidFill>
                  <a:srgbClr val="FFFFFB"/>
                </a:solidFill>
              </a:rPr>
              <a:t>Solution</a:t>
            </a:r>
            <a:endParaRPr lang="en-US" dirty="0"/>
          </a:p>
        </p:txBody>
      </p:sp>
      <p:pic>
        <p:nvPicPr>
          <p:cNvPr id="6" name="Picture Placeholder 21">
            <a:extLst>
              <a:ext uri="{FF2B5EF4-FFF2-40B4-BE49-F238E27FC236}">
                <a16:creationId xmlns:a16="http://schemas.microsoft.com/office/drawing/2014/main" id="{CE87F08C-6323-6766-C7A1-262EA807D7A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1651" r="21651"/>
          <a:stretch/>
        </p:blipFill>
        <p:spPr>
          <a:xfrm>
            <a:off x="8472752" y="2764887"/>
            <a:ext cx="3043077" cy="304308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2B0531-9EBE-1689-5AA2-4C1D216D1F0F}"/>
              </a:ext>
            </a:extLst>
          </p:cNvPr>
          <p:cNvSpPr txBox="1"/>
          <p:nvPr/>
        </p:nvSpPr>
        <p:spPr>
          <a:xfrm>
            <a:off x="1316408" y="3086100"/>
            <a:ext cx="568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- Tracks hyperparameters, metrics, and artifacts.</a:t>
            </a:r>
          </a:p>
          <a:p>
            <a:r>
              <a:rPr lang="en-US" dirty="0">
                <a:solidFill>
                  <a:schemeClr val="bg1"/>
                </a:solidFill>
              </a:rPr>
              <a:t>- Enables easy comparison of experiments.</a:t>
            </a:r>
          </a:p>
          <a:p>
            <a:r>
              <a:rPr lang="en-US" dirty="0">
                <a:solidFill>
                  <a:schemeClr val="bg1"/>
                </a:solidFill>
              </a:rPr>
              <a:t>- Supports reproducibility, model registry, and versioning.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F2C163-9A34-D33A-7835-3C1D5F11D64B}"/>
              </a:ext>
            </a:extLst>
          </p:cNvPr>
          <p:cNvSpPr txBox="1"/>
          <p:nvPr/>
        </p:nvSpPr>
        <p:spPr>
          <a:xfrm>
            <a:off x="1115059" y="19355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Experiment Management with </a:t>
            </a:r>
            <a:r>
              <a:rPr lang="en-US" dirty="0" err="1">
                <a:solidFill>
                  <a:schemeClr val="bg1"/>
                </a:solidFill>
              </a:rPr>
              <a:t>MLflow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266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C4E6B-2D2B-4259-EBA9-523366C61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A9F64-345B-CD16-EB88-9D51A911E8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5059" y="0"/>
            <a:ext cx="10302240" cy="1852046"/>
          </a:xfrm>
        </p:spPr>
        <p:txBody>
          <a:bodyPr/>
          <a:lstStyle/>
          <a:p>
            <a:r>
              <a:rPr lang="en-US" b="1" i="0" dirty="0">
                <a:solidFill>
                  <a:srgbClr val="FFFFFB"/>
                </a:solidFill>
                <a:effectLst/>
              </a:rPr>
              <a:t>Scenario with </a:t>
            </a:r>
            <a:r>
              <a:rPr lang="en-US" b="1" i="0" dirty="0" err="1">
                <a:solidFill>
                  <a:srgbClr val="FFFFFB"/>
                </a:solidFill>
                <a:effectLst/>
              </a:rPr>
              <a:t>mlflow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5EB58E-92D2-689B-8B99-68E5E15BD536}"/>
              </a:ext>
            </a:extLst>
          </p:cNvPr>
          <p:cNvSpPr txBox="1"/>
          <p:nvPr/>
        </p:nvSpPr>
        <p:spPr>
          <a:xfrm>
            <a:off x="1316408" y="3086100"/>
            <a:ext cx="33952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- Each experiment is automatically logged.</a:t>
            </a:r>
          </a:p>
          <a:p>
            <a:r>
              <a:rPr lang="en-US" dirty="0">
                <a:solidFill>
                  <a:schemeClr val="bg1"/>
                </a:solidFill>
              </a:rPr>
              <a:t>- Enables effortless reversion to the experiment with better results.</a:t>
            </a:r>
          </a:p>
          <a:p>
            <a:r>
              <a:rPr lang="en-US" dirty="0">
                <a:solidFill>
                  <a:schemeClr val="bg1"/>
                </a:solidFill>
              </a:rPr>
              <a:t>- Provides access to all relevant configuration details.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DBCE65-4F3E-057D-CD9A-BBE5349AD8E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Recording 2024-11-30 183219">
            <a:hlinkClick r:id="" action="ppaction://media"/>
            <a:extLst>
              <a:ext uri="{FF2B5EF4-FFF2-40B4-BE49-F238E27FC236}">
                <a16:creationId xmlns:a16="http://schemas.microsoft.com/office/drawing/2014/main" id="{6811CF69-7C89-F1D6-37FD-2D9B47E278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35801" y="2783754"/>
            <a:ext cx="7200901" cy="3886200"/>
          </a:xfrm>
          <a:prstGeom prst="rect">
            <a:avLst/>
          </a:prstGeom>
          <a:ln>
            <a:solidFill>
              <a:schemeClr val="accent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534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6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98432-2D58-D940-A0AE-7748E2A48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2859" y="2735580"/>
            <a:ext cx="10302240" cy="1852046"/>
          </a:xfrm>
        </p:spPr>
        <p:txBody>
          <a:bodyPr/>
          <a:lstStyle/>
          <a:p>
            <a:r>
              <a:rPr lang="en-US" dirty="0"/>
              <a:t>Why Linux-Based Workstations?</a:t>
            </a:r>
          </a:p>
        </p:txBody>
      </p:sp>
    </p:spTree>
    <p:extLst>
      <p:ext uri="{BB962C8B-B14F-4D97-AF65-F5344CB8AC3E}">
        <p14:creationId xmlns:p14="http://schemas.microsoft.com/office/powerpoint/2010/main" val="3749168723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axy presentation_Win32_SL_V16" id="{36B34AD0-AFC2-468E-8620-6CFD159B149F}" vid="{ACCF8893-1A0E-437D-A612-1659D305EA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E87F72-70BF-43BC-A0D4-53665DC1267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ABD9919-8F5A-4B99-83E1-E90FE1DCF2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D646E0-DCC8-4209-B539-AA58186B6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{1EFF8D6F-AF5C-4C57-A379-4F58318E94B1}tf89338750_win32</Template>
  <TotalTime>99</TotalTime>
  <Words>298</Words>
  <Application>Microsoft Office PowerPoint</Application>
  <PresentationFormat>Widescreen</PresentationFormat>
  <Paragraphs>50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Univers</vt:lpstr>
      <vt:lpstr>GradientVTI</vt:lpstr>
      <vt:lpstr>The Need for Experiment Management in Machine Learning</vt:lpstr>
      <vt:lpstr>Scenario Overview</vt:lpstr>
      <vt:lpstr>First attempt </vt:lpstr>
      <vt:lpstr>Tweaks parameters and trains a new model.</vt:lpstr>
      <vt:lpstr>More Experiments</vt:lpstr>
      <vt:lpstr>Tries to recall</vt:lpstr>
      <vt:lpstr>The Solution</vt:lpstr>
      <vt:lpstr>Scenario with mlflow</vt:lpstr>
      <vt:lpstr>Why Linux-Based Workstations?</vt:lpstr>
      <vt:lpstr>Why Linux-Based Workstations?</vt:lpstr>
      <vt:lpstr>Final tips &amp; takeaways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Kabir Muhammad</dc:creator>
  <cp:lastModifiedBy>Kabir Muhammad</cp:lastModifiedBy>
  <cp:revision>4</cp:revision>
  <dcterms:created xsi:type="dcterms:W3CDTF">2024-11-30T16:08:16Z</dcterms:created>
  <dcterms:modified xsi:type="dcterms:W3CDTF">2024-12-16T22:51:20Z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